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58" r:id="rId2"/>
    <p:sldId id="284" r:id="rId3"/>
    <p:sldId id="289" r:id="rId4"/>
    <p:sldId id="298" r:id="rId5"/>
    <p:sldId id="383" r:id="rId6"/>
    <p:sldId id="477" r:id="rId7"/>
    <p:sldId id="479" r:id="rId8"/>
    <p:sldId id="480" r:id="rId9"/>
    <p:sldId id="485" r:id="rId10"/>
    <p:sldId id="305" r:id="rId11"/>
    <p:sldId id="482" r:id="rId12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uSina" initials="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A34"/>
    <a:srgbClr val="F49C11"/>
    <a:srgbClr val="161F28"/>
    <a:srgbClr val="222A35"/>
    <a:srgbClr val="805430"/>
    <a:srgbClr val="212F3C"/>
    <a:srgbClr val="010203"/>
    <a:srgbClr val="1B222B"/>
    <a:srgbClr val="000000"/>
    <a:srgbClr val="0C1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3" autoAdjust="0"/>
    <p:restoredTop sz="96405" autoAdjust="0"/>
  </p:normalViewPr>
  <p:slideViewPr>
    <p:cSldViewPr snapToGrid="0">
      <p:cViewPr>
        <p:scale>
          <a:sx n="150" d="100"/>
          <a:sy n="150" d="100"/>
        </p:scale>
        <p:origin x="2316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0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24EA-8346-4C8B-943C-AD383301A03D}" type="datetimeFigureOut">
              <a:rPr lang="id-ID" smtClean="0"/>
              <a:t>29/03/2016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E71F5-2935-4BFA-B369-9FA3FAF5566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5029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D06E5-932C-4F36-8614-8789767FBCD2}" type="datetimeFigureOut">
              <a:rPr lang="id-ID" smtClean="0"/>
              <a:t>29/03/2016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8DD1-33AA-4996-977A-42B26A155B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593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085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Rectangle 15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7" name="Rectangle 16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0" name="Freeform 2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7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43475" y="1228725"/>
            <a:ext cx="2362200" cy="32607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1" name="Rectangle 20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401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22375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33786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58048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2375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33786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858048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 flipH="1">
            <a:off x="9305255" y="2655843"/>
            <a:ext cx="1337469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 flipH="1">
            <a:off x="10870156" y="3855256"/>
            <a:ext cx="521440" cy="52144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 flipH="1">
            <a:off x="8352858" y="2453988"/>
            <a:ext cx="52176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Rectangle 21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32" name="Freeform 31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2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" name="Group 33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5" name="Freeform 34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7" name="Straight Connector 36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92213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87822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9924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Rectangle 24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6" name="Rectangle 25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2" name="Freeform 31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2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4" name="Straight Connector 33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73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2283008"/>
            <a:ext cx="4969744" cy="3753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516763" y="2283008"/>
            <a:ext cx="4969744" cy="3753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99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2283008"/>
            <a:ext cx="4969744" cy="3753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247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1432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56589" y="1280867"/>
            <a:ext cx="1550340" cy="259899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55740" y="839411"/>
            <a:ext cx="1776413" cy="297797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Rectangle 15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6" name="Freeform 2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33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66299" y="3164617"/>
            <a:ext cx="6819990" cy="402051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7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23813"/>
            <a:ext cx="12192000" cy="411797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02324" y="662473"/>
            <a:ext cx="2734983" cy="2969860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983" h="2969860">
                <a:moveTo>
                  <a:pt x="0" y="317241"/>
                </a:moveTo>
                <a:lnTo>
                  <a:pt x="1363383" y="0"/>
                </a:lnTo>
                <a:lnTo>
                  <a:pt x="2734983" y="2521990"/>
                </a:lnTo>
                <a:lnTo>
                  <a:pt x="1408923" y="2969860"/>
                </a:lnTo>
                <a:lnTo>
                  <a:pt x="0" y="31724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10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0"/>
            <a:ext cx="12187314" cy="4000500"/>
          </a:xfrm>
          <a:prstGeom prst="rect">
            <a:avLst/>
          </a:prstGeom>
          <a:pattFill prst="pct90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5098" y="1704098"/>
            <a:ext cx="3633145" cy="228846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1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8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4" name="Straight Connector 3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40431"/>
            <a:ext cx="12192000" cy="324119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9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96106" y="3516313"/>
            <a:ext cx="1366837" cy="1366837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29057" y="4823209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Rectangle 22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6" name="Freeform 2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02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96106" y="3614791"/>
            <a:ext cx="1366837" cy="136683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29057" y="4921687"/>
            <a:ext cx="1366837" cy="1366837"/>
          </a:xfrm>
          <a:prstGeom prst="ellipse">
            <a:avLst/>
          </a:prstGeom>
          <a:ln w="57150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6" y="971203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7" y="2278099"/>
            <a:ext cx="1366837" cy="1366837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5" name="Rectangle 2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1" name="Freeform 3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3" name="Straight Connector 32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78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6" y="971203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7" y="2278099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5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37125" y="3083109"/>
            <a:ext cx="2317750" cy="2317750"/>
          </a:xfrm>
          <a:prstGeom prst="ellipse">
            <a:avLst/>
          </a:prstGeom>
          <a:ln w="98425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75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9908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19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68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4152123"/>
          </a:xfrm>
          <a:prstGeom prst="rect">
            <a:avLst/>
          </a:prstGeom>
          <a:pattFill prst="pct5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5737" y="921256"/>
            <a:ext cx="1660525" cy="165893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7" name="Freeform 1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0" name="Freeform 1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3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116673" y="1993246"/>
            <a:ext cx="4059266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4058337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8" name="Freeform 1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1" name="Freeform 2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3" name="Straight Connector 22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294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12192000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6" name="Freeform 1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9" name="Freeform 1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1" name="Straight Connector 2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908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84250" y="305131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2"/>
                </a:solidFill>
              </a:rPr>
              <a:pPr algn="ctr"/>
              <a:t>‹#›</a:t>
            </a:fld>
            <a:endParaRPr lang="id-ID" sz="10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4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7" name="Freeform 1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0" name="Freeform 1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55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44493" y="211349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5" name="Freeform 1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8" name="Freeform 1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0" name="Straight Connector 1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8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BC63-C649-42C3-9C85-0F873F8F0B35}" type="datetimeFigureOut">
              <a:rPr lang="id-ID" smtClean="0"/>
              <a:t>29/03/2016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6DFD3-2AF0-4B06-81C8-CF1C6F54D29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30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70" r:id="rId20"/>
    <p:sldLayoutId id="2147483668" r:id="rId21"/>
    <p:sldLayoutId id="2147483667" r:id="rId22"/>
    <p:sldLayoutId id="2147483669" r:id="rId23"/>
    <p:sldLayoutId id="2147483672" r:id="rId24"/>
    <p:sldLayoutId id="214748367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kn_logo_pin_vector.eps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28" y="68674"/>
            <a:ext cx="6644872" cy="6789326"/>
          </a:xfrm>
          <a:prstGeom prst="rect">
            <a:avLst/>
          </a:prstGeom>
        </p:spPr>
      </p:pic>
      <p:pic>
        <p:nvPicPr>
          <p:cNvPr id="2" name="Picture 1" descr="Beakn_Logo_Color_FINALFI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58" y="2920435"/>
            <a:ext cx="4426146" cy="1028031"/>
          </a:xfrm>
          <a:prstGeom prst="rect">
            <a:avLst/>
          </a:prstGeom>
        </p:spPr>
      </p:pic>
      <p:pic>
        <p:nvPicPr>
          <p:cNvPr id="7" name="Picture 6" descr="new_front_page2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4" y="365379"/>
            <a:ext cx="4639734" cy="629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3353766" y="680759"/>
            <a:ext cx="5484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4800" dirty="0" smtClean="0">
                <a:solidFill>
                  <a:schemeClr val="bg1"/>
                </a:solidFill>
                <a:latin typeface="+mj-lt"/>
              </a:rPr>
              <a:t>Beakn Loyalty Pricing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529445"/>
            <a:ext cx="12192000" cy="2328555"/>
          </a:xfrm>
          <a:prstGeom prst="rect">
            <a:avLst/>
          </a:prstGeom>
          <a:solidFill>
            <a:srgbClr val="16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1154518" y="2453014"/>
            <a:ext cx="3058885" cy="3663991"/>
          </a:xfrm>
          <a:prstGeom prst="rect">
            <a:avLst/>
          </a:prstGeom>
          <a:solidFill>
            <a:srgbClr val="F9F9F9"/>
          </a:solidFill>
          <a:ln w="12700" cap="sq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7" name="Rectangle 16"/>
          <p:cNvSpPr/>
          <p:nvPr/>
        </p:nvSpPr>
        <p:spPr>
          <a:xfrm>
            <a:off x="1154518" y="2781637"/>
            <a:ext cx="3058885" cy="1306828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8" name="Rectangle 17"/>
          <p:cNvSpPr/>
          <p:nvPr/>
        </p:nvSpPr>
        <p:spPr>
          <a:xfrm>
            <a:off x="1154518" y="4088465"/>
            <a:ext cx="3058885" cy="348343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9" name="Rectangle 18"/>
          <p:cNvSpPr/>
          <p:nvPr/>
        </p:nvSpPr>
        <p:spPr>
          <a:xfrm>
            <a:off x="1154518" y="4436808"/>
            <a:ext cx="3058885" cy="348343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0" name="Rectangle 19"/>
          <p:cNvSpPr/>
          <p:nvPr/>
        </p:nvSpPr>
        <p:spPr>
          <a:xfrm>
            <a:off x="1154518" y="4785150"/>
            <a:ext cx="3058885" cy="348343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1" name="Rectangle 20"/>
          <p:cNvSpPr/>
          <p:nvPr/>
        </p:nvSpPr>
        <p:spPr>
          <a:xfrm>
            <a:off x="1154518" y="5133493"/>
            <a:ext cx="3058885" cy="348343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2" name="Rectangle 21"/>
          <p:cNvSpPr/>
          <p:nvPr/>
        </p:nvSpPr>
        <p:spPr>
          <a:xfrm>
            <a:off x="1154518" y="2453014"/>
            <a:ext cx="3058885" cy="348343"/>
          </a:xfrm>
          <a:prstGeom prst="rect">
            <a:avLst/>
          </a:prstGeom>
          <a:solidFill>
            <a:schemeClr val="tx1">
              <a:alpha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3" name="Rectangle 22"/>
          <p:cNvSpPr/>
          <p:nvPr/>
        </p:nvSpPr>
        <p:spPr>
          <a:xfrm>
            <a:off x="1154518" y="2433294"/>
            <a:ext cx="3058885" cy="34834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24" name="TextBox 23"/>
          <p:cNvSpPr txBox="1"/>
          <p:nvPr/>
        </p:nvSpPr>
        <p:spPr>
          <a:xfrm>
            <a:off x="2173447" y="2453013"/>
            <a:ext cx="1021047" cy="318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67" dirty="0" smtClean="0">
                <a:solidFill>
                  <a:schemeClr val="bg1"/>
                </a:solidFill>
              </a:rPr>
              <a:t>Set-Up Fee</a:t>
            </a:r>
            <a:endParaRPr lang="id-ID" sz="1467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67659" y="2736272"/>
            <a:ext cx="1432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6400" b="1" dirty="0" smtClean="0">
                <a:solidFill>
                  <a:schemeClr val="bg1"/>
                </a:solidFill>
              </a:rPr>
              <a:t>14</a:t>
            </a:r>
            <a:r>
              <a:rPr lang="id-ID" sz="6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05296" y="2842782"/>
            <a:ext cx="35779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667" b="1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79666" y="3621597"/>
            <a:ext cx="1008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i="1" dirty="0" smtClean="0">
                <a:solidFill>
                  <a:schemeClr val="bg1"/>
                </a:solidFill>
              </a:rPr>
              <a:t>One-time</a:t>
            </a:r>
            <a:endParaRPr lang="id-ID" sz="1600" i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0991" y="4458651"/>
            <a:ext cx="1104073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50000"/>
                  </a:schemeClr>
                </a:solidFill>
              </a:rPr>
              <a:t>Staff Training</a:t>
            </a:r>
            <a:endParaRPr lang="id-ID" sz="1333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24285" y="4810432"/>
            <a:ext cx="1118513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65000"/>
                  </a:schemeClr>
                </a:solidFill>
              </a:rPr>
              <a:t>Local Contact</a:t>
            </a:r>
            <a:endParaRPr lang="id-ID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712237" y="2453015"/>
            <a:ext cx="3058885" cy="3663580"/>
          </a:xfrm>
          <a:prstGeom prst="rect">
            <a:avLst/>
          </a:prstGeom>
          <a:solidFill>
            <a:srgbClr val="F9F9F9"/>
          </a:solidFill>
          <a:ln w="12700" cap="sq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68" name="Rectangle 67"/>
          <p:cNvSpPr/>
          <p:nvPr/>
        </p:nvSpPr>
        <p:spPr>
          <a:xfrm>
            <a:off x="7712237" y="2781637"/>
            <a:ext cx="3058885" cy="1306828"/>
          </a:xfrm>
          <a:prstGeom prst="rect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69" name="Rectangle 68"/>
          <p:cNvSpPr/>
          <p:nvPr/>
        </p:nvSpPr>
        <p:spPr>
          <a:xfrm>
            <a:off x="7712237" y="4088465"/>
            <a:ext cx="3058885" cy="348343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70" name="Rectangle 69"/>
          <p:cNvSpPr/>
          <p:nvPr/>
        </p:nvSpPr>
        <p:spPr>
          <a:xfrm>
            <a:off x="7712237" y="4436808"/>
            <a:ext cx="3058885" cy="348343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71" name="Rectangle 70"/>
          <p:cNvSpPr/>
          <p:nvPr/>
        </p:nvSpPr>
        <p:spPr>
          <a:xfrm>
            <a:off x="7712237" y="4785150"/>
            <a:ext cx="3058885" cy="348343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72" name="Rectangle 71"/>
          <p:cNvSpPr/>
          <p:nvPr/>
        </p:nvSpPr>
        <p:spPr>
          <a:xfrm>
            <a:off x="7712237" y="5133493"/>
            <a:ext cx="3058885" cy="348343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73" name="Rectangle 72"/>
          <p:cNvSpPr/>
          <p:nvPr/>
        </p:nvSpPr>
        <p:spPr>
          <a:xfrm>
            <a:off x="7712237" y="2453014"/>
            <a:ext cx="3058885" cy="348343"/>
          </a:xfrm>
          <a:prstGeom prst="rect">
            <a:avLst/>
          </a:prstGeom>
          <a:solidFill>
            <a:schemeClr val="tx1">
              <a:alpha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74" name="Rectangle 73"/>
          <p:cNvSpPr/>
          <p:nvPr/>
        </p:nvSpPr>
        <p:spPr>
          <a:xfrm>
            <a:off x="7712237" y="2433294"/>
            <a:ext cx="3058885" cy="34834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75" name="TextBox 74"/>
          <p:cNvSpPr txBox="1"/>
          <p:nvPr/>
        </p:nvSpPr>
        <p:spPr>
          <a:xfrm>
            <a:off x="8679360" y="2453013"/>
            <a:ext cx="1124664" cy="318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67" dirty="0" smtClean="0">
                <a:solidFill>
                  <a:schemeClr val="bg1"/>
                </a:solidFill>
              </a:rPr>
              <a:t>2016 Pricing</a:t>
            </a:r>
            <a:endParaRPr lang="id-ID" sz="1467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525378" y="2798056"/>
            <a:ext cx="1432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6400" b="1" dirty="0" smtClean="0">
                <a:solidFill>
                  <a:schemeClr val="bg1"/>
                </a:solidFill>
              </a:rPr>
              <a:t>100</a:t>
            </a:r>
            <a:endParaRPr lang="id-ID" sz="64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65992" y="3021269"/>
            <a:ext cx="35779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667" b="1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715929" y="3621597"/>
            <a:ext cx="1051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i="1" dirty="0">
                <a:solidFill>
                  <a:schemeClr val="bg1"/>
                </a:solidFill>
              </a:rPr>
              <a:t>per month</a:t>
            </a:r>
          </a:p>
        </p:txBody>
      </p:sp>
      <p:pic>
        <p:nvPicPr>
          <p:cNvPr id="3" name="Picture 2" descr="new_front_page2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33" y="2004540"/>
            <a:ext cx="3318259" cy="4503351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2071029" y="4131669"/>
            <a:ext cx="1227774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65000"/>
                  </a:schemeClr>
                </a:solidFill>
              </a:rPr>
              <a:t>Custom Set-Up</a:t>
            </a:r>
            <a:endParaRPr lang="id-ID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551009" y="4460537"/>
            <a:ext cx="1339372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50000"/>
                  </a:schemeClr>
                </a:solidFill>
              </a:rPr>
              <a:t>2-Mile Geofence</a:t>
            </a:r>
            <a:endParaRPr lang="id-ID" sz="1333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366936" y="4812234"/>
            <a:ext cx="1748703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65000"/>
                  </a:schemeClr>
                </a:solidFill>
              </a:rPr>
              <a:t>One Hardware Beacon</a:t>
            </a:r>
            <a:endParaRPr lang="id-ID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642401" y="5151112"/>
            <a:ext cx="1197764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50000"/>
                  </a:schemeClr>
                </a:solidFill>
              </a:rPr>
              <a:t>10 Table Tents</a:t>
            </a:r>
            <a:endParaRPr lang="id-ID" sz="1333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543260" y="5503434"/>
            <a:ext cx="1396047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65000"/>
                  </a:schemeClr>
                </a:solidFill>
              </a:rPr>
              <a:t>POS Promo Cards</a:t>
            </a:r>
            <a:endParaRPr lang="id-ID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575856" y="4126692"/>
            <a:ext cx="1333613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65000"/>
                  </a:schemeClr>
                </a:solidFill>
              </a:rPr>
              <a:t>Unlimited Offers</a:t>
            </a:r>
            <a:endParaRPr lang="id-ID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26614" y="5189372"/>
            <a:ext cx="1515575" cy="297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333" dirty="0" smtClean="0">
                <a:solidFill>
                  <a:schemeClr val="bg1">
                    <a:lumMod val="65000"/>
                  </a:schemeClr>
                </a:solidFill>
              </a:rPr>
              <a:t>Telephone Support</a:t>
            </a:r>
            <a:endParaRPr lang="id-ID" sz="1333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384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/>
      <p:bldP spid="77" grpId="0"/>
      <p:bldP spid="78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3586384" y="680759"/>
            <a:ext cx="5019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4800" dirty="0" smtClean="0">
                <a:solidFill>
                  <a:schemeClr val="bg1"/>
                </a:solidFill>
                <a:latin typeface="+mj-lt"/>
              </a:rPr>
              <a:t>Beakn Merchant Kit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529445"/>
            <a:ext cx="12192000" cy="2328555"/>
          </a:xfrm>
          <a:prstGeom prst="rect">
            <a:avLst/>
          </a:prstGeom>
          <a:solidFill>
            <a:srgbClr val="16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5694" t="13519" r="13890" b="17408"/>
          <a:stretch/>
        </p:blipFill>
        <p:spPr>
          <a:xfrm>
            <a:off x="5677245" y="2163327"/>
            <a:ext cx="5881273" cy="37887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2876636" y="4932014"/>
            <a:ext cx="1722823" cy="703457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25400" dist="38100" dir="2700000" algn="tl" rotWithShape="0">
              <a:schemeClr val="bg1">
                <a:alpha val="3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" name="Freeform 6"/>
          <p:cNvSpPr>
            <a:spLocks/>
          </p:cNvSpPr>
          <p:nvPr/>
        </p:nvSpPr>
        <p:spPr bwMode="auto">
          <a:xfrm>
            <a:off x="2876637" y="4251393"/>
            <a:ext cx="2091854" cy="688025"/>
          </a:xfrm>
          <a:custGeom>
            <a:avLst/>
            <a:gdLst>
              <a:gd name="T0" fmla="*/ 1426 w 1426"/>
              <a:gd name="T1" fmla="*/ 0 h 535"/>
              <a:gd name="T2" fmla="*/ 0 w 1426"/>
              <a:gd name="T3" fmla="*/ 0 h 535"/>
              <a:gd name="T4" fmla="*/ 0 w 1426"/>
              <a:gd name="T5" fmla="*/ 504 h 535"/>
              <a:gd name="T6" fmla="*/ 0 w 1426"/>
              <a:gd name="T7" fmla="*/ 535 h 535"/>
              <a:gd name="T8" fmla="*/ 1426 w 1426"/>
              <a:gd name="T9" fmla="*/ 535 h 535"/>
              <a:gd name="T10" fmla="*/ 1426 w 1426"/>
              <a:gd name="T11" fmla="*/ 504 h 535"/>
              <a:gd name="T12" fmla="*/ 1426 w 1426"/>
              <a:gd name="T13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35">
                <a:moveTo>
                  <a:pt x="1426" y="0"/>
                </a:moveTo>
                <a:lnTo>
                  <a:pt x="0" y="0"/>
                </a:lnTo>
                <a:lnTo>
                  <a:pt x="0" y="504"/>
                </a:lnTo>
                <a:lnTo>
                  <a:pt x="0" y="535"/>
                </a:lnTo>
                <a:lnTo>
                  <a:pt x="1426" y="535"/>
                </a:lnTo>
                <a:lnTo>
                  <a:pt x="1426" y="504"/>
                </a:lnTo>
                <a:lnTo>
                  <a:pt x="142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" dist="38100" dir="2700000" algn="tl" rotWithShape="0">
              <a:schemeClr val="bg1">
                <a:alpha val="3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4" name="Freeform 7"/>
          <p:cNvSpPr>
            <a:spLocks/>
          </p:cNvSpPr>
          <p:nvPr/>
        </p:nvSpPr>
        <p:spPr bwMode="auto">
          <a:xfrm>
            <a:off x="2876639" y="3565938"/>
            <a:ext cx="2472600" cy="685454"/>
          </a:xfrm>
          <a:custGeom>
            <a:avLst/>
            <a:gdLst>
              <a:gd name="T0" fmla="*/ 1426 w 1426"/>
              <a:gd name="T1" fmla="*/ 523 h 533"/>
              <a:gd name="T2" fmla="*/ 1426 w 1426"/>
              <a:gd name="T3" fmla="*/ 7 h 533"/>
              <a:gd name="T4" fmla="*/ 1426 w 1426"/>
              <a:gd name="T5" fmla="*/ 0 h 533"/>
              <a:gd name="T6" fmla="*/ 0 w 1426"/>
              <a:gd name="T7" fmla="*/ 0 h 533"/>
              <a:gd name="T8" fmla="*/ 0 w 1426"/>
              <a:gd name="T9" fmla="*/ 7 h 533"/>
              <a:gd name="T10" fmla="*/ 0 w 1426"/>
              <a:gd name="T11" fmla="*/ 523 h 533"/>
              <a:gd name="T12" fmla="*/ 0 w 1426"/>
              <a:gd name="T13" fmla="*/ 533 h 533"/>
              <a:gd name="T14" fmla="*/ 1426 w 1426"/>
              <a:gd name="T15" fmla="*/ 533 h 533"/>
              <a:gd name="T16" fmla="*/ 1426 w 1426"/>
              <a:gd name="T17" fmla="*/ 52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6" h="533">
                <a:moveTo>
                  <a:pt x="1426" y="523"/>
                </a:moveTo>
                <a:lnTo>
                  <a:pt x="1426" y="7"/>
                </a:lnTo>
                <a:lnTo>
                  <a:pt x="1426" y="0"/>
                </a:lnTo>
                <a:lnTo>
                  <a:pt x="0" y="0"/>
                </a:lnTo>
                <a:lnTo>
                  <a:pt x="0" y="7"/>
                </a:lnTo>
                <a:lnTo>
                  <a:pt x="0" y="523"/>
                </a:lnTo>
                <a:lnTo>
                  <a:pt x="0" y="533"/>
                </a:lnTo>
                <a:lnTo>
                  <a:pt x="1426" y="533"/>
                </a:lnTo>
                <a:lnTo>
                  <a:pt x="1426" y="52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" dist="38100" dir="2700000" algn="tl" rotWithShape="0">
              <a:schemeClr val="bg1">
                <a:alpha val="3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2776577" y="2865054"/>
            <a:ext cx="2819147" cy="7060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5400" dist="38100" dir="2700000" algn="tl" rotWithShape="0">
              <a:schemeClr val="bg1">
                <a:alpha val="3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1042762" y="2867266"/>
            <a:ext cx="1833875" cy="7060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sx="101000" sy="101000" algn="tl" rotWithShape="0">
              <a:schemeClr val="tx2">
                <a:alpha val="37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7" name="Freeform 7"/>
          <p:cNvSpPr>
            <a:spLocks/>
          </p:cNvSpPr>
          <p:nvPr/>
        </p:nvSpPr>
        <p:spPr bwMode="auto">
          <a:xfrm>
            <a:off x="1042762" y="3573296"/>
            <a:ext cx="1833875" cy="685454"/>
          </a:xfrm>
          <a:custGeom>
            <a:avLst/>
            <a:gdLst>
              <a:gd name="T0" fmla="*/ 1426 w 1426"/>
              <a:gd name="T1" fmla="*/ 523 h 533"/>
              <a:gd name="T2" fmla="*/ 1426 w 1426"/>
              <a:gd name="T3" fmla="*/ 7 h 533"/>
              <a:gd name="T4" fmla="*/ 1426 w 1426"/>
              <a:gd name="T5" fmla="*/ 0 h 533"/>
              <a:gd name="T6" fmla="*/ 0 w 1426"/>
              <a:gd name="T7" fmla="*/ 0 h 533"/>
              <a:gd name="T8" fmla="*/ 0 w 1426"/>
              <a:gd name="T9" fmla="*/ 7 h 533"/>
              <a:gd name="T10" fmla="*/ 0 w 1426"/>
              <a:gd name="T11" fmla="*/ 523 h 533"/>
              <a:gd name="T12" fmla="*/ 0 w 1426"/>
              <a:gd name="T13" fmla="*/ 533 h 533"/>
              <a:gd name="T14" fmla="*/ 1426 w 1426"/>
              <a:gd name="T15" fmla="*/ 533 h 533"/>
              <a:gd name="T16" fmla="*/ 1426 w 1426"/>
              <a:gd name="T17" fmla="*/ 52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6" h="533">
                <a:moveTo>
                  <a:pt x="1426" y="523"/>
                </a:moveTo>
                <a:lnTo>
                  <a:pt x="1426" y="7"/>
                </a:lnTo>
                <a:lnTo>
                  <a:pt x="1426" y="0"/>
                </a:lnTo>
                <a:lnTo>
                  <a:pt x="0" y="0"/>
                </a:lnTo>
                <a:lnTo>
                  <a:pt x="0" y="7"/>
                </a:lnTo>
                <a:lnTo>
                  <a:pt x="0" y="523"/>
                </a:lnTo>
                <a:lnTo>
                  <a:pt x="0" y="533"/>
                </a:lnTo>
                <a:lnTo>
                  <a:pt x="1426" y="533"/>
                </a:lnTo>
                <a:lnTo>
                  <a:pt x="1426" y="52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sx="101000" sy="101000" algn="tl" rotWithShape="0">
              <a:schemeClr val="tx2">
                <a:alpha val="37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8" name="Freeform 6"/>
          <p:cNvSpPr>
            <a:spLocks/>
          </p:cNvSpPr>
          <p:nvPr/>
        </p:nvSpPr>
        <p:spPr bwMode="auto">
          <a:xfrm>
            <a:off x="1042762" y="4258749"/>
            <a:ext cx="1833875" cy="688025"/>
          </a:xfrm>
          <a:custGeom>
            <a:avLst/>
            <a:gdLst>
              <a:gd name="T0" fmla="*/ 1426 w 1426"/>
              <a:gd name="T1" fmla="*/ 0 h 535"/>
              <a:gd name="T2" fmla="*/ 0 w 1426"/>
              <a:gd name="T3" fmla="*/ 0 h 535"/>
              <a:gd name="T4" fmla="*/ 0 w 1426"/>
              <a:gd name="T5" fmla="*/ 504 h 535"/>
              <a:gd name="T6" fmla="*/ 0 w 1426"/>
              <a:gd name="T7" fmla="*/ 535 h 535"/>
              <a:gd name="T8" fmla="*/ 1426 w 1426"/>
              <a:gd name="T9" fmla="*/ 535 h 535"/>
              <a:gd name="T10" fmla="*/ 1426 w 1426"/>
              <a:gd name="T11" fmla="*/ 504 h 535"/>
              <a:gd name="T12" fmla="*/ 1426 w 1426"/>
              <a:gd name="T13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35">
                <a:moveTo>
                  <a:pt x="1426" y="0"/>
                </a:moveTo>
                <a:lnTo>
                  <a:pt x="0" y="0"/>
                </a:lnTo>
                <a:lnTo>
                  <a:pt x="0" y="504"/>
                </a:lnTo>
                <a:lnTo>
                  <a:pt x="0" y="535"/>
                </a:lnTo>
                <a:lnTo>
                  <a:pt x="1426" y="535"/>
                </a:lnTo>
                <a:lnTo>
                  <a:pt x="1426" y="504"/>
                </a:lnTo>
                <a:lnTo>
                  <a:pt x="142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sx="101000" sy="101000" algn="tl" rotWithShape="0">
              <a:schemeClr val="tx2">
                <a:alpha val="37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1042762" y="4946774"/>
            <a:ext cx="1833875" cy="703457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sx="101000" sy="101000" algn="tl" rotWithShape="0">
              <a:schemeClr val="tx2">
                <a:alpha val="37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>
            <a:off x="1000323" y="2419730"/>
            <a:ext cx="1922611" cy="3687040"/>
          </a:xfrm>
          <a:custGeom>
            <a:avLst/>
            <a:gdLst>
              <a:gd name="T0" fmla="*/ 539 w 630"/>
              <a:gd name="T1" fmla="*/ 0 h 1211"/>
              <a:gd name="T2" fmla="*/ 91 w 630"/>
              <a:gd name="T3" fmla="*/ 0 h 1211"/>
              <a:gd name="T4" fmla="*/ 0 w 630"/>
              <a:gd name="T5" fmla="*/ 91 h 1211"/>
              <a:gd name="T6" fmla="*/ 0 w 630"/>
              <a:gd name="T7" fmla="*/ 1120 h 1211"/>
              <a:gd name="T8" fmla="*/ 91 w 630"/>
              <a:gd name="T9" fmla="*/ 1211 h 1211"/>
              <a:gd name="T10" fmla="*/ 539 w 630"/>
              <a:gd name="T11" fmla="*/ 1211 h 1211"/>
              <a:gd name="T12" fmla="*/ 630 w 630"/>
              <a:gd name="T13" fmla="*/ 1120 h 1211"/>
              <a:gd name="T14" fmla="*/ 630 w 630"/>
              <a:gd name="T15" fmla="*/ 91 h 1211"/>
              <a:gd name="T16" fmla="*/ 539 w 630"/>
              <a:gd name="T17" fmla="*/ 0 h 1211"/>
              <a:gd name="T18" fmla="*/ 242 w 630"/>
              <a:gd name="T19" fmla="*/ 60 h 1211"/>
              <a:gd name="T20" fmla="*/ 388 w 630"/>
              <a:gd name="T21" fmla="*/ 60 h 1211"/>
              <a:gd name="T22" fmla="*/ 401 w 630"/>
              <a:gd name="T23" fmla="*/ 74 h 1211"/>
              <a:gd name="T24" fmla="*/ 388 w 630"/>
              <a:gd name="T25" fmla="*/ 87 h 1211"/>
              <a:gd name="T26" fmla="*/ 242 w 630"/>
              <a:gd name="T27" fmla="*/ 87 h 1211"/>
              <a:gd name="T28" fmla="*/ 228 w 630"/>
              <a:gd name="T29" fmla="*/ 74 h 1211"/>
              <a:gd name="T30" fmla="*/ 242 w 630"/>
              <a:gd name="T31" fmla="*/ 60 h 1211"/>
              <a:gd name="T32" fmla="*/ 315 w 630"/>
              <a:gd name="T33" fmla="*/ 1177 h 1211"/>
              <a:gd name="T34" fmla="*/ 267 w 630"/>
              <a:gd name="T35" fmla="*/ 1129 h 1211"/>
              <a:gd name="T36" fmla="*/ 315 w 630"/>
              <a:gd name="T37" fmla="*/ 1081 h 1211"/>
              <a:gd name="T38" fmla="*/ 363 w 630"/>
              <a:gd name="T39" fmla="*/ 1129 h 1211"/>
              <a:gd name="T40" fmla="*/ 315 w 630"/>
              <a:gd name="T41" fmla="*/ 1177 h 1211"/>
              <a:gd name="T42" fmla="*/ 603 w 630"/>
              <a:gd name="T43" fmla="*/ 1053 h 1211"/>
              <a:gd name="T44" fmla="*/ 27 w 630"/>
              <a:gd name="T45" fmla="*/ 1053 h 1211"/>
              <a:gd name="T46" fmla="*/ 27 w 630"/>
              <a:gd name="T47" fmla="*/ 158 h 1211"/>
              <a:gd name="T48" fmla="*/ 603 w 630"/>
              <a:gd name="T49" fmla="*/ 158 h 1211"/>
              <a:gd name="T50" fmla="*/ 603 w 630"/>
              <a:gd name="T51" fmla="*/ 1053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30" h="1211">
                <a:moveTo>
                  <a:pt x="539" y="0"/>
                </a:moveTo>
                <a:cubicBezTo>
                  <a:pt x="91" y="0"/>
                  <a:pt x="9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cubicBezTo>
                  <a:pt x="0" y="1120"/>
                  <a:pt x="0" y="1120"/>
                  <a:pt x="0" y="1120"/>
                </a:cubicBezTo>
                <a:cubicBezTo>
                  <a:pt x="0" y="1170"/>
                  <a:pt x="41" y="1211"/>
                  <a:pt x="91" y="1211"/>
                </a:cubicBezTo>
                <a:cubicBezTo>
                  <a:pt x="539" y="1211"/>
                  <a:pt x="539" y="1211"/>
                  <a:pt x="539" y="1211"/>
                </a:cubicBezTo>
                <a:cubicBezTo>
                  <a:pt x="589" y="1211"/>
                  <a:pt x="630" y="1170"/>
                  <a:pt x="630" y="1120"/>
                </a:cubicBezTo>
                <a:cubicBezTo>
                  <a:pt x="630" y="91"/>
                  <a:pt x="630" y="91"/>
                  <a:pt x="630" y="91"/>
                </a:cubicBezTo>
                <a:cubicBezTo>
                  <a:pt x="630" y="41"/>
                  <a:pt x="589" y="0"/>
                  <a:pt x="539" y="0"/>
                </a:cubicBezTo>
                <a:close/>
                <a:moveTo>
                  <a:pt x="242" y="60"/>
                </a:moveTo>
                <a:cubicBezTo>
                  <a:pt x="388" y="60"/>
                  <a:pt x="388" y="60"/>
                  <a:pt x="388" y="60"/>
                </a:cubicBezTo>
                <a:cubicBezTo>
                  <a:pt x="395" y="60"/>
                  <a:pt x="401" y="66"/>
                  <a:pt x="401" y="74"/>
                </a:cubicBezTo>
                <a:cubicBezTo>
                  <a:pt x="401" y="81"/>
                  <a:pt x="395" y="87"/>
                  <a:pt x="388" y="87"/>
                </a:cubicBezTo>
                <a:cubicBezTo>
                  <a:pt x="242" y="87"/>
                  <a:pt x="242" y="87"/>
                  <a:pt x="242" y="87"/>
                </a:cubicBezTo>
                <a:cubicBezTo>
                  <a:pt x="234" y="87"/>
                  <a:pt x="228" y="81"/>
                  <a:pt x="228" y="74"/>
                </a:cubicBezTo>
                <a:cubicBezTo>
                  <a:pt x="228" y="66"/>
                  <a:pt x="234" y="60"/>
                  <a:pt x="242" y="60"/>
                </a:cubicBezTo>
                <a:close/>
                <a:moveTo>
                  <a:pt x="315" y="1177"/>
                </a:moveTo>
                <a:cubicBezTo>
                  <a:pt x="289" y="1177"/>
                  <a:pt x="267" y="1155"/>
                  <a:pt x="267" y="1129"/>
                </a:cubicBezTo>
                <a:cubicBezTo>
                  <a:pt x="267" y="1103"/>
                  <a:pt x="289" y="1081"/>
                  <a:pt x="315" y="1081"/>
                </a:cubicBezTo>
                <a:cubicBezTo>
                  <a:pt x="341" y="1081"/>
                  <a:pt x="363" y="1103"/>
                  <a:pt x="363" y="1129"/>
                </a:cubicBezTo>
                <a:cubicBezTo>
                  <a:pt x="363" y="1155"/>
                  <a:pt x="341" y="1177"/>
                  <a:pt x="315" y="1177"/>
                </a:cubicBezTo>
                <a:close/>
                <a:moveTo>
                  <a:pt x="603" y="1053"/>
                </a:moveTo>
                <a:cubicBezTo>
                  <a:pt x="27" y="1053"/>
                  <a:pt x="27" y="1053"/>
                  <a:pt x="27" y="1053"/>
                </a:cubicBezTo>
                <a:cubicBezTo>
                  <a:pt x="27" y="158"/>
                  <a:pt x="27" y="158"/>
                  <a:pt x="27" y="158"/>
                </a:cubicBezTo>
                <a:cubicBezTo>
                  <a:pt x="603" y="158"/>
                  <a:pt x="603" y="158"/>
                  <a:pt x="603" y="158"/>
                </a:cubicBezTo>
                <a:lnTo>
                  <a:pt x="603" y="10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" name="TextBox 50"/>
          <p:cNvSpPr txBox="1"/>
          <p:nvPr/>
        </p:nvSpPr>
        <p:spPr>
          <a:xfrm>
            <a:off x="3020542" y="4377755"/>
            <a:ext cx="1933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000" b="1" dirty="0" smtClean="0">
                <a:solidFill>
                  <a:schemeClr val="bg1"/>
                </a:solidFill>
              </a:rPr>
              <a:t>Table Tents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29826" y="5083785"/>
            <a:ext cx="1696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000" b="1" dirty="0" smtClean="0">
                <a:solidFill>
                  <a:schemeClr val="bg1"/>
                </a:solidFill>
              </a:rPr>
              <a:t>POS Cards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07714" y="3706370"/>
            <a:ext cx="238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000" b="1" dirty="0" smtClean="0">
                <a:solidFill>
                  <a:schemeClr val="bg1"/>
                </a:solidFill>
              </a:rPr>
              <a:t>Window Cling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31736" y="3021257"/>
            <a:ext cx="238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000" b="1" dirty="0" smtClean="0">
                <a:solidFill>
                  <a:schemeClr val="bg1"/>
                </a:solidFill>
              </a:rPr>
              <a:t>Hardware Beacon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17037" y="5085158"/>
            <a:ext cx="126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solidFill>
                  <a:schemeClr val="bg1"/>
                </a:solidFill>
              </a:rPr>
              <a:t>25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32139" y="4393180"/>
            <a:ext cx="126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solidFill>
                  <a:schemeClr val="bg1"/>
                </a:solidFill>
              </a:rPr>
              <a:t>10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26647" y="3728661"/>
            <a:ext cx="126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solidFill>
                  <a:schemeClr val="bg1"/>
                </a:solidFill>
              </a:rPr>
              <a:t>1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21155" y="3064142"/>
            <a:ext cx="126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887483" y="1423842"/>
            <a:ext cx="64170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 smtClean="0">
                <a:solidFill>
                  <a:schemeClr val="bg1"/>
                </a:solidFill>
                <a:latin typeface="+mj-lt"/>
              </a:rPr>
              <a:t>Everything to get you started!</a:t>
            </a:r>
          </a:p>
        </p:txBody>
      </p:sp>
    </p:spTree>
    <p:extLst>
      <p:ext uri="{BB962C8B-B14F-4D97-AF65-F5344CB8AC3E}">
        <p14:creationId xmlns:p14="http://schemas.microsoft.com/office/powerpoint/2010/main" val="29266461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797" y="317973"/>
            <a:ext cx="2874479" cy="5778214"/>
          </a:xfrm>
          <a:prstGeom prst="rect">
            <a:avLst/>
          </a:prstGeom>
          <a:effectLst>
            <a:outerShdw blurRad="114300" dist="1778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64" name="Rectangle 163"/>
          <p:cNvSpPr/>
          <p:nvPr/>
        </p:nvSpPr>
        <p:spPr>
          <a:xfrm>
            <a:off x="0" y="4488873"/>
            <a:ext cx="12192000" cy="2369126"/>
          </a:xfrm>
          <a:prstGeom prst="rect">
            <a:avLst/>
          </a:prstGeom>
          <a:solidFill>
            <a:srgbClr val="16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6" name="TextBox 165"/>
          <p:cNvSpPr txBox="1"/>
          <p:nvPr/>
        </p:nvSpPr>
        <p:spPr>
          <a:xfrm>
            <a:off x="414868" y="5108834"/>
            <a:ext cx="5537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i="1" dirty="0" smtClean="0">
                <a:solidFill>
                  <a:schemeClr val="bg1"/>
                </a:solidFill>
                <a:latin typeface="+mj-lt"/>
              </a:rPr>
              <a:t>The most valuable marketing real-estate is the mobile device screen. If you can get a customer’s permission to message their mobile, you have direct access to them 24/7!”</a:t>
            </a:r>
            <a:r>
              <a:rPr lang="id-ID" sz="1400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d-ID" sz="1000" i="1" dirty="0" smtClean="0">
                <a:solidFill>
                  <a:schemeClr val="bg1"/>
                </a:solidFill>
                <a:latin typeface="+mj-lt"/>
              </a:rPr>
              <a:t>–Matt Frazier, CEO, Beakn Mobile</a:t>
            </a:r>
            <a:endParaRPr lang="id-ID" sz="10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Placeholder 4" descr="IMG_1220.PN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b="11177"/>
          <a:stretch>
            <a:fillRect/>
          </a:stretch>
        </p:blipFill>
        <p:spPr>
          <a:xfrm>
            <a:off x="8962496" y="1272122"/>
            <a:ext cx="2362200" cy="3225972"/>
          </a:xfrm>
        </p:spPr>
      </p:pic>
      <p:pic>
        <p:nvPicPr>
          <p:cNvPr id="2" name="Picture 1" descr="12314366_10153145109300684_3513919767498749258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17407" r="5860" b="51975"/>
          <a:stretch/>
        </p:blipFill>
        <p:spPr>
          <a:xfrm>
            <a:off x="355599" y="1397003"/>
            <a:ext cx="4732867" cy="2099734"/>
          </a:xfrm>
          <a:prstGeom prst="rect">
            <a:avLst/>
          </a:prstGeom>
        </p:spPr>
      </p:pic>
      <p:pic>
        <p:nvPicPr>
          <p:cNvPr id="9" name="Picture 8" descr="12314366_10153145109300684_3513919767498749258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72963" r="5544"/>
          <a:stretch/>
        </p:blipFill>
        <p:spPr>
          <a:xfrm>
            <a:off x="6671733" y="4783669"/>
            <a:ext cx="4809068" cy="1854199"/>
          </a:xfrm>
          <a:prstGeom prst="rect">
            <a:avLst/>
          </a:prstGeom>
        </p:spPr>
      </p:pic>
      <p:pic>
        <p:nvPicPr>
          <p:cNvPr id="10" name="Picture 9" descr="12314366_10153145109300684_3513919767498749258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49136" r="3799" b="27037"/>
          <a:stretch/>
        </p:blipFill>
        <p:spPr>
          <a:xfrm>
            <a:off x="3742266" y="3166535"/>
            <a:ext cx="4800601" cy="1634067"/>
          </a:xfrm>
          <a:prstGeom prst="rect">
            <a:avLst/>
          </a:prstGeom>
        </p:spPr>
      </p:pic>
      <p:pic>
        <p:nvPicPr>
          <p:cNvPr id="11" name="Picture 10" descr="12314366_10153145109300684_3513919767498749258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1235" r="33796" b="86914"/>
          <a:stretch/>
        </p:blipFill>
        <p:spPr>
          <a:xfrm>
            <a:off x="355600" y="287864"/>
            <a:ext cx="4732868" cy="11139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7002" y="604567"/>
            <a:ext cx="3361265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d-ID" sz="11500" b="1" dirty="0" smtClean="0">
                <a:solidFill>
                  <a:schemeClr val="bg1"/>
                </a:solidFill>
                <a:latin typeface="+mj-lt"/>
              </a:rPr>
              <a:t>24/7</a:t>
            </a:r>
            <a:endParaRPr lang="id-ID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36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8"/>
          <a:stretch/>
        </p:blipFill>
        <p:spPr>
          <a:xfrm>
            <a:off x="6176912" y="1069945"/>
            <a:ext cx="5225629" cy="3904059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1429359" y="1540583"/>
            <a:ext cx="4467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 smtClean="0">
                <a:solidFill>
                  <a:schemeClr val="bg1"/>
                </a:solidFill>
                <a:latin typeface="+mj-lt"/>
              </a:rPr>
              <a:t>Email effectiveness is rapidly declining</a:t>
            </a:r>
            <a:endParaRPr lang="id-ID" sz="3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429359" y="2724243"/>
            <a:ext cx="4233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 average number of business emails received per day is increasing. By 2018, the average will be 140 email messages per day.</a:t>
            </a:r>
            <a:endParaRPr lang="id-ID" sz="16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03404" y="3992264"/>
            <a:ext cx="5344360" cy="1890927"/>
            <a:chOff x="6432378" y="2262317"/>
            <a:chExt cx="4998995" cy="1768731"/>
          </a:xfrm>
        </p:grpSpPr>
        <p:pic>
          <p:nvPicPr>
            <p:cNvPr id="2" name="Picture 1" descr="Screen Shot 2015-12-01 at 2.26.03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7" r="48315"/>
            <a:stretch/>
          </p:blipFill>
          <p:spPr>
            <a:xfrm>
              <a:off x="6432378" y="2262317"/>
              <a:ext cx="2828326" cy="17673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 descr="Screen Shot 2015-12-01 at 2.26.03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6"/>
            <a:stretch/>
          </p:blipFill>
          <p:spPr>
            <a:xfrm>
              <a:off x="9260703" y="2263689"/>
              <a:ext cx="2170670" cy="17673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23012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14" b="9714"/>
          <a:stretch>
            <a:fillRect/>
          </a:stretch>
        </p:blipFill>
        <p:spPr>
          <a:xfrm>
            <a:off x="0" y="2202216"/>
            <a:ext cx="12192000" cy="3241193"/>
          </a:xfrm>
        </p:spPr>
      </p:pic>
      <p:sp>
        <p:nvSpPr>
          <p:cNvPr id="52" name="TextBox 51"/>
          <p:cNvSpPr txBox="1"/>
          <p:nvPr/>
        </p:nvSpPr>
        <p:spPr>
          <a:xfrm>
            <a:off x="1665720" y="591513"/>
            <a:ext cx="8833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4800" dirty="0" smtClean="0">
                <a:solidFill>
                  <a:schemeClr val="bg1"/>
                </a:solidFill>
                <a:latin typeface="+mj-lt"/>
              </a:rPr>
              <a:t>How do you </a:t>
            </a:r>
            <a:r>
              <a:rPr lang="id-ID" sz="4800" dirty="0" smtClean="0">
                <a:solidFill>
                  <a:srgbClr val="F39C12"/>
                </a:solidFill>
                <a:latin typeface="+mj-lt"/>
              </a:rPr>
              <a:t>cut through </a:t>
            </a:r>
            <a:r>
              <a:rPr lang="id-ID" sz="4800" dirty="0" smtClean="0">
                <a:solidFill>
                  <a:schemeClr val="bg1"/>
                </a:solidFill>
                <a:latin typeface="+mj-lt"/>
              </a:rPr>
              <a:t>the noise?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947297" y="3116648"/>
            <a:ext cx="3295135" cy="1228811"/>
          </a:xfrm>
          <a:prstGeom prst="rightArrow">
            <a:avLst/>
          </a:prstGeom>
          <a:solidFill>
            <a:srgbClr val="0C11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4540" y="1495188"/>
            <a:ext cx="5107457" cy="5468120"/>
          </a:xfrm>
          <a:prstGeom prst="rect">
            <a:avLst/>
          </a:prstGeom>
          <a:effectLst>
            <a:outerShdw blurRad="177800" dist="228600" dir="4680000" sx="99000" sy="99000" algn="t" rotWithShape="0">
              <a:prstClr val="black">
                <a:alpha val="11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1795284" y="5707212"/>
            <a:ext cx="8823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4800" dirty="0" smtClean="0">
                <a:solidFill>
                  <a:schemeClr val="bg1"/>
                </a:solidFill>
                <a:latin typeface="+mj-lt"/>
              </a:rPr>
              <a:t>Gain </a:t>
            </a:r>
            <a:r>
              <a:rPr lang="id-ID" sz="4800" dirty="0" smtClean="0">
                <a:solidFill>
                  <a:schemeClr val="accent4"/>
                </a:solidFill>
                <a:latin typeface="+mj-lt"/>
              </a:rPr>
              <a:t>DIRECT</a:t>
            </a:r>
            <a:r>
              <a:rPr lang="id-ID" sz="4800" dirty="0" smtClean="0">
                <a:solidFill>
                  <a:schemeClr val="bg1"/>
                </a:solidFill>
                <a:latin typeface="+mj-lt"/>
              </a:rPr>
              <a:t> access to their device!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nois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8" y="1911596"/>
            <a:ext cx="5615460" cy="37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487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ving_loyalty_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" y="1956481"/>
            <a:ext cx="12190754" cy="401594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99080" y="2109222"/>
            <a:ext cx="35216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Building loyalty with 5% more customers would lead to an increased average profit per customer of between 25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%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100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% - </a:t>
            </a:r>
            <a:r>
              <a:rPr lang="en-US" sz="2000" b="1" i="1" dirty="0" smtClean="0">
                <a:solidFill>
                  <a:schemeClr val="bg1"/>
                </a:solidFill>
                <a:latin typeface="+mj-lt"/>
              </a:rPr>
              <a:t>The Loyalty Effect</a:t>
            </a:r>
            <a:endParaRPr lang="en-US" sz="20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49667" y="680759"/>
            <a:ext cx="6492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4800" dirty="0" smtClean="0">
                <a:solidFill>
                  <a:schemeClr val="bg1"/>
                </a:solidFill>
                <a:latin typeface="+mj-lt"/>
              </a:rPr>
              <a:t>#1 Way to Increase Profits 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67351" y="2157277"/>
            <a:ext cx="34530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The probability of selling to an existing customer is 60 – 70%. The probability of selling to a new prospect is 5-20% – </a:t>
            </a:r>
            <a:r>
              <a:rPr lang="en-US" sz="2000" b="1" i="1" dirty="0">
                <a:solidFill>
                  <a:srgbClr val="FFFFFF"/>
                </a:solidFill>
                <a:latin typeface="+mj-lt"/>
              </a:rPr>
              <a:t>Marketing Metrics.</a:t>
            </a:r>
            <a:endParaRPr lang="en-US" sz="2000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3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Box 148"/>
          <p:cNvSpPr txBox="1"/>
          <p:nvPr/>
        </p:nvSpPr>
        <p:spPr>
          <a:xfrm>
            <a:off x="1164201" y="1021111"/>
            <a:ext cx="10921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dirty="0" smtClean="0">
                <a:solidFill>
                  <a:schemeClr val="bg1"/>
                </a:solidFill>
                <a:latin typeface="+mj-lt"/>
              </a:rPr>
              <a:t>Consumers want </a:t>
            </a:r>
            <a:r>
              <a:rPr lang="id-ID" sz="4000" b="1" u="sng" dirty="0" smtClean="0">
                <a:solidFill>
                  <a:schemeClr val="bg1"/>
                </a:solidFill>
                <a:latin typeface="+mj-lt"/>
              </a:rPr>
              <a:t>mobile</a:t>
            </a:r>
            <a:r>
              <a:rPr lang="id-ID" sz="4000" b="1" dirty="0" smtClean="0">
                <a:solidFill>
                  <a:schemeClr val="bg1"/>
                </a:solidFill>
                <a:latin typeface="+mj-lt"/>
              </a:rPr>
              <a:t> rewards and discounts!</a:t>
            </a:r>
            <a:endParaRPr lang="id-ID" sz="4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5596214" y="3019564"/>
            <a:ext cx="574274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  <a:sym typeface="Gill Sans Light" charset="0"/>
              </a:rPr>
              <a:t>“Consumers want the convenience and simplicity of mobile: 45% want real-time mobile promotions and 39% want mobile loyalty solutions.”</a:t>
            </a:r>
            <a:endParaRPr lang="en-US" sz="2400" b="1" dirty="0">
              <a:solidFill>
                <a:srgbClr val="FFFFFF"/>
              </a:solidFill>
              <a:latin typeface="+mj-lt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6" name="Picture 5" descr="1000px-Accenture.svg.pn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" y="3126313"/>
            <a:ext cx="4504709" cy="12838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4257" y="6344869"/>
            <a:ext cx="9909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+mj-lt"/>
              </a:rPr>
              <a:t>https://www.accenture.com/us-en/insight-driving-value-adoption-mobile-payments-consumers-want-more-summary.aspx</a:t>
            </a:r>
          </a:p>
        </p:txBody>
      </p:sp>
    </p:spTree>
    <p:extLst>
      <p:ext uri="{BB962C8B-B14F-4D97-AF65-F5344CB8AC3E}">
        <p14:creationId xmlns:p14="http://schemas.microsoft.com/office/powerpoint/2010/main" val="1625679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14" b="9714"/>
          <a:stretch>
            <a:fillRect/>
          </a:stretch>
        </p:blipFill>
        <p:spPr>
          <a:xfrm>
            <a:off x="0" y="2202216"/>
            <a:ext cx="12192000" cy="3241193"/>
          </a:xfrm>
        </p:spPr>
      </p:pic>
      <p:sp>
        <p:nvSpPr>
          <p:cNvPr id="52" name="TextBox 51"/>
          <p:cNvSpPr txBox="1"/>
          <p:nvPr/>
        </p:nvSpPr>
        <p:spPr>
          <a:xfrm>
            <a:off x="451579" y="263529"/>
            <a:ext cx="603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 smtClean="0">
                <a:solidFill>
                  <a:schemeClr val="bg1"/>
                </a:solidFill>
                <a:latin typeface="+mj-lt"/>
              </a:rPr>
              <a:t>Grow your business with...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Shape 114"/>
          <p:cNvSpPr txBox="1">
            <a:spLocks/>
          </p:cNvSpPr>
          <p:nvPr/>
        </p:nvSpPr>
        <p:spPr>
          <a:xfrm>
            <a:off x="11521709" y="6515100"/>
            <a:ext cx="216633" cy="1905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rmAutofit fontScale="70000" lnSpcReduction="20000"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lang="en-US" sz="1100" b="1" smtClean="0">
                <a:solidFill>
                  <a:srgbClr val="FFFFFF"/>
                </a:solidFill>
              </a:rPr>
              <a:pPr>
                <a:defRPr sz="1800" b="0">
                  <a:solidFill>
                    <a:srgbClr val="000000"/>
                  </a:solidFill>
                </a:defRPr>
              </a:pPr>
              <a:t>7</a:t>
            </a:fld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1088" y="2350557"/>
            <a:ext cx="6096000" cy="2662267"/>
          </a:xfrm>
          <a:prstGeom prst="rect">
            <a:avLst/>
          </a:prstGeom>
        </p:spPr>
        <p:txBody>
          <a:bodyPr lIns="45720" tIns="22860" rIns="45720" bIns="22860">
            <a:spAutoFit/>
          </a:bodyPr>
          <a:lstStyle/>
          <a:p>
            <a:pPr lvl="0" algn="l"/>
            <a:r>
              <a:rPr lang="en-US" sz="3000" dirty="0" err="1" smtClean="0">
                <a:solidFill>
                  <a:srgbClr val="FFFFFF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Beakn</a:t>
            </a:r>
            <a:r>
              <a:rPr lang="en-US" sz="3000" dirty="0" smtClean="0">
                <a:solidFill>
                  <a:srgbClr val="FFFFFF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 is a mobile, automated customer loyalty program for your local business.</a:t>
            </a:r>
          </a:p>
          <a:p>
            <a:pPr lvl="0" algn="l"/>
            <a:endParaRPr lang="en-US" sz="3000" dirty="0">
              <a:solidFill>
                <a:srgbClr val="FFFFFF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  <a:p>
            <a:pPr lvl="0" algn="l"/>
            <a:r>
              <a:rPr lang="en-US" sz="2000" dirty="0" smtClean="0">
                <a:solidFill>
                  <a:srgbClr val="FFFFFF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MOBILE – Connect directly with a user’s device!</a:t>
            </a:r>
          </a:p>
          <a:p>
            <a:pPr lvl="0" algn="l"/>
            <a:r>
              <a:rPr lang="en-US" sz="2000" dirty="0" smtClean="0">
                <a:solidFill>
                  <a:srgbClr val="FFFFFF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AUTOMATED – Automatically engages consumers!</a:t>
            </a:r>
          </a:p>
          <a:p>
            <a:pPr lvl="0" algn="l"/>
            <a:r>
              <a:rPr lang="en-US" sz="2000" dirty="0" smtClean="0">
                <a:solidFill>
                  <a:srgbClr val="FFFFFF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LOYALTY – Build more profitable relationships!</a:t>
            </a:r>
          </a:p>
          <a:p>
            <a:pPr lvl="0" algn="l"/>
            <a:r>
              <a:rPr lang="en-US" sz="2000" dirty="0" smtClean="0">
                <a:solidFill>
                  <a:srgbClr val="FFFFFF"/>
                </a:solidFill>
                <a:latin typeface="Gill Sans Light" charset="0"/>
                <a:ea typeface="ＭＳ Ｐゴシック" charset="0"/>
                <a:cs typeface="ＭＳ Ｐゴシック" charset="0"/>
                <a:sym typeface="Gill Sans Light" charset="0"/>
              </a:rPr>
              <a:t>LOCAL – Priced affordably for any local business!</a:t>
            </a:r>
            <a:endParaRPr lang="en-US" sz="2000" dirty="0">
              <a:solidFill>
                <a:srgbClr val="FFFFFF"/>
              </a:solidFill>
              <a:latin typeface="Gill Sans Light" charset="0"/>
              <a:ea typeface="ＭＳ Ｐゴシック" charset="0"/>
              <a:cs typeface="ＭＳ Ｐゴシック" charset="0"/>
              <a:sym typeface="Gill Sans Light" charset="0"/>
            </a:endParaRPr>
          </a:p>
        </p:txBody>
      </p:sp>
      <p:pic>
        <p:nvPicPr>
          <p:cNvPr id="18" name="image5.jpeg"/>
          <p:cNvPicPr/>
          <p:nvPr/>
        </p:nvPicPr>
        <p:blipFill rotWithShape="1">
          <a:blip r:embed="rId4" cstate="print">
            <a:extLst/>
          </a:blip>
          <a:srcRect l="81400" r="-1"/>
          <a:stretch/>
        </p:blipFill>
        <p:spPr>
          <a:xfrm>
            <a:off x="9734062" y="-18102"/>
            <a:ext cx="2469672" cy="6894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 descr="Kontakt_Bea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67900" y="855436"/>
            <a:ext cx="1894042" cy="2087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47956" y="20934"/>
            <a:ext cx="6858000" cy="6858000"/>
            <a:chOff x="5333999" y="0"/>
            <a:chExt cx="6858000" cy="6858000"/>
          </a:xfrm>
        </p:grpSpPr>
        <p:pic>
          <p:nvPicPr>
            <p:cNvPr id="12" name="image7.png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5333999" y="0"/>
              <a:ext cx="6858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beakn_splash.png"/>
            <p:cNvPicPr/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 rot="20357999">
              <a:off x="7560701" y="1219406"/>
              <a:ext cx="2151981" cy="3825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Picture 2" descr="IMG_3236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732">
            <a:off x="7572695" y="1227143"/>
            <a:ext cx="2159589" cy="3839270"/>
          </a:xfrm>
          <a:prstGeom prst="rect">
            <a:avLst/>
          </a:prstGeom>
        </p:spPr>
      </p:pic>
      <p:pic>
        <p:nvPicPr>
          <p:cNvPr id="5" name="Picture 4" descr="Beakn_Logo_Color_FINALFINAL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19" y="1036597"/>
            <a:ext cx="3828528" cy="8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822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14" b="9714"/>
          <a:stretch>
            <a:fillRect/>
          </a:stretch>
        </p:blipFill>
        <p:spPr>
          <a:xfrm>
            <a:off x="0" y="0"/>
            <a:ext cx="12192000" cy="4570837"/>
          </a:xfrm>
        </p:spPr>
      </p:pic>
      <p:sp>
        <p:nvSpPr>
          <p:cNvPr id="52" name="TextBox 51"/>
          <p:cNvSpPr txBox="1"/>
          <p:nvPr/>
        </p:nvSpPr>
        <p:spPr>
          <a:xfrm>
            <a:off x="451579" y="263529"/>
            <a:ext cx="603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 smtClean="0">
                <a:solidFill>
                  <a:schemeClr val="bg1"/>
                </a:solidFill>
                <a:latin typeface="+mj-lt"/>
              </a:rPr>
              <a:t>How it works...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Shape 114"/>
          <p:cNvSpPr txBox="1">
            <a:spLocks/>
          </p:cNvSpPr>
          <p:nvPr/>
        </p:nvSpPr>
        <p:spPr>
          <a:xfrm>
            <a:off x="11521709" y="6515100"/>
            <a:ext cx="216633" cy="1905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rmAutofit fontScale="70000" lnSpcReduction="20000"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lang="en-US" sz="1100" b="1" smtClean="0">
                <a:solidFill>
                  <a:srgbClr val="FFFFFF"/>
                </a:solidFill>
              </a:rPr>
              <a:pPr>
                <a:defRPr sz="1800" b="0">
                  <a:solidFill>
                    <a:srgbClr val="000000"/>
                  </a:solidFill>
                </a:defRPr>
              </a:pPr>
              <a:t>8</a:t>
            </a:fld>
            <a:endParaRPr lang="en-US" sz="1100" b="1">
              <a:solidFill>
                <a:srgbClr val="FFFFFF"/>
              </a:solidFill>
            </a:endParaRPr>
          </a:p>
        </p:txBody>
      </p:sp>
      <p:pic>
        <p:nvPicPr>
          <p:cNvPr id="6" name="Picture 5" descr="Beakn_How_It_Works_072015-4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/>
          <a:stretch/>
        </p:blipFill>
        <p:spPr>
          <a:xfrm>
            <a:off x="962944" y="592670"/>
            <a:ext cx="10291150" cy="6264767"/>
          </a:xfrm>
          <a:prstGeom prst="rect">
            <a:avLst/>
          </a:prstGeom>
        </p:spPr>
      </p:pic>
      <p:pic>
        <p:nvPicPr>
          <p:cNvPr id="10" name="Picture Placeholder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2" t="39116" r="46180" b="41632"/>
          <a:stretch/>
        </p:blipFill>
        <p:spPr>
          <a:xfrm>
            <a:off x="5613400" y="1667933"/>
            <a:ext cx="948267" cy="1092200"/>
          </a:xfrm>
          <a:prstGeom prst="rect">
            <a:avLst/>
          </a:prstGeom>
        </p:spPr>
      </p:pic>
      <p:pic>
        <p:nvPicPr>
          <p:cNvPr id="2" name="Picture 1" descr="Beakn_Logo_Color_FINALFINA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67" y="145462"/>
            <a:ext cx="2551156" cy="5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142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154" y="1346928"/>
            <a:ext cx="487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What to expect from a successful loyalty program...</a:t>
            </a:r>
            <a:endParaRPr 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4098" y="610199"/>
            <a:ext cx="8823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4800" dirty="0" smtClean="0">
                <a:solidFill>
                  <a:schemeClr val="bg1"/>
                </a:solidFill>
                <a:latin typeface="+mj-lt"/>
              </a:rPr>
              <a:t>Increase your Revenue with Beakn!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7557351" y="1771829"/>
            <a:ext cx="3761348" cy="3771515"/>
            <a:chOff x="5327650" y="1978025"/>
            <a:chExt cx="1762125" cy="1766888"/>
          </a:xfrm>
        </p:grpSpPr>
        <p:sp>
          <p:nvSpPr>
            <p:cNvPr id="98" name="Freeform 5"/>
            <p:cNvSpPr>
              <a:spLocks noEditPoints="1"/>
            </p:cNvSpPr>
            <p:nvPr/>
          </p:nvSpPr>
          <p:spPr bwMode="auto">
            <a:xfrm>
              <a:off x="5327650" y="1978025"/>
              <a:ext cx="1762125" cy="1766888"/>
            </a:xfrm>
            <a:custGeom>
              <a:avLst/>
              <a:gdLst>
                <a:gd name="T0" fmla="*/ 234 w 467"/>
                <a:gd name="T1" fmla="*/ 0 h 468"/>
                <a:gd name="T2" fmla="*/ 0 w 467"/>
                <a:gd name="T3" fmla="*/ 234 h 468"/>
                <a:gd name="T4" fmla="*/ 234 w 467"/>
                <a:gd name="T5" fmla="*/ 468 h 468"/>
                <a:gd name="T6" fmla="*/ 467 w 467"/>
                <a:gd name="T7" fmla="*/ 234 h 468"/>
                <a:gd name="T8" fmla="*/ 234 w 467"/>
                <a:gd name="T9" fmla="*/ 0 h 468"/>
                <a:gd name="T10" fmla="*/ 234 w 467"/>
                <a:gd name="T11" fmla="*/ 454 h 468"/>
                <a:gd name="T12" fmla="*/ 14 w 467"/>
                <a:gd name="T13" fmla="*/ 234 h 468"/>
                <a:gd name="T14" fmla="*/ 234 w 467"/>
                <a:gd name="T15" fmla="*/ 15 h 468"/>
                <a:gd name="T16" fmla="*/ 453 w 467"/>
                <a:gd name="T17" fmla="*/ 234 h 468"/>
                <a:gd name="T18" fmla="*/ 234 w 467"/>
                <a:gd name="T19" fmla="*/ 45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7" h="468">
                  <a:moveTo>
                    <a:pt x="234" y="0"/>
                  </a:moveTo>
                  <a:cubicBezTo>
                    <a:pt x="105" y="0"/>
                    <a:pt x="0" y="105"/>
                    <a:pt x="0" y="234"/>
                  </a:cubicBezTo>
                  <a:cubicBezTo>
                    <a:pt x="0" y="363"/>
                    <a:pt x="105" y="468"/>
                    <a:pt x="234" y="468"/>
                  </a:cubicBezTo>
                  <a:cubicBezTo>
                    <a:pt x="362" y="468"/>
                    <a:pt x="467" y="363"/>
                    <a:pt x="467" y="234"/>
                  </a:cubicBezTo>
                  <a:cubicBezTo>
                    <a:pt x="467" y="105"/>
                    <a:pt x="362" y="0"/>
                    <a:pt x="234" y="0"/>
                  </a:cubicBezTo>
                  <a:close/>
                  <a:moveTo>
                    <a:pt x="234" y="454"/>
                  </a:moveTo>
                  <a:cubicBezTo>
                    <a:pt x="113" y="454"/>
                    <a:pt x="14" y="355"/>
                    <a:pt x="14" y="234"/>
                  </a:cubicBezTo>
                  <a:cubicBezTo>
                    <a:pt x="14" y="113"/>
                    <a:pt x="113" y="15"/>
                    <a:pt x="234" y="15"/>
                  </a:cubicBezTo>
                  <a:cubicBezTo>
                    <a:pt x="354" y="15"/>
                    <a:pt x="453" y="113"/>
                    <a:pt x="453" y="234"/>
                  </a:cubicBezTo>
                  <a:cubicBezTo>
                    <a:pt x="453" y="355"/>
                    <a:pt x="354" y="454"/>
                    <a:pt x="234" y="45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Rectangle 6"/>
            <p:cNvSpPr>
              <a:spLocks noChangeArrowheads="1"/>
            </p:cNvSpPr>
            <p:nvPr/>
          </p:nvSpPr>
          <p:spPr bwMode="auto">
            <a:xfrm>
              <a:off x="5743575" y="3336925"/>
              <a:ext cx="931863" cy="38100"/>
            </a:xfrm>
            <a:prstGeom prst="rect">
              <a:avLst/>
            </a:prstGeom>
            <a:solidFill>
              <a:srgbClr val="52506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Rectangle 7"/>
            <p:cNvSpPr>
              <a:spLocks noChangeArrowheads="1"/>
            </p:cNvSpPr>
            <p:nvPr/>
          </p:nvSpPr>
          <p:spPr bwMode="auto">
            <a:xfrm>
              <a:off x="6508750" y="2522538"/>
              <a:ext cx="166688" cy="81438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Rectangle 8"/>
            <p:cNvSpPr>
              <a:spLocks noChangeArrowheads="1"/>
            </p:cNvSpPr>
            <p:nvPr/>
          </p:nvSpPr>
          <p:spPr bwMode="auto">
            <a:xfrm>
              <a:off x="6316663" y="2827338"/>
              <a:ext cx="165100" cy="509588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Rectangle 9"/>
            <p:cNvSpPr>
              <a:spLocks noChangeArrowheads="1"/>
            </p:cNvSpPr>
            <p:nvPr/>
          </p:nvSpPr>
          <p:spPr bwMode="auto">
            <a:xfrm>
              <a:off x="6127750" y="3001963"/>
              <a:ext cx="161925" cy="334963"/>
            </a:xfrm>
            <a:prstGeom prst="rect">
              <a:avLst/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Rectangle 10"/>
            <p:cNvSpPr>
              <a:spLocks noChangeArrowheads="1"/>
            </p:cNvSpPr>
            <p:nvPr/>
          </p:nvSpPr>
          <p:spPr bwMode="auto">
            <a:xfrm>
              <a:off x="5935663" y="2843213"/>
              <a:ext cx="165100" cy="493713"/>
            </a:xfrm>
            <a:prstGeom prst="rect">
              <a:avLst/>
            </a:prstGeom>
            <a:solidFill>
              <a:schemeClr val="accent1">
                <a:lumMod val="75000"/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Rectangle 11"/>
            <p:cNvSpPr>
              <a:spLocks noChangeArrowheads="1"/>
            </p:cNvSpPr>
            <p:nvPr/>
          </p:nvSpPr>
          <p:spPr bwMode="auto">
            <a:xfrm>
              <a:off x="5743575" y="2982913"/>
              <a:ext cx="165100" cy="354013"/>
            </a:xfrm>
            <a:prstGeom prst="rect">
              <a:avLst/>
            </a:prstGeom>
            <a:solidFill>
              <a:schemeClr val="accent1">
                <a:lumMod val="75000"/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5743575" y="2303463"/>
              <a:ext cx="885825" cy="592137"/>
            </a:xfrm>
            <a:custGeom>
              <a:avLst/>
              <a:gdLst>
                <a:gd name="connsiteX0" fmla="*/ 885825 w 885825"/>
                <a:gd name="connsiteY0" fmla="*/ 0 h 592137"/>
                <a:gd name="connsiteX1" fmla="*/ 871538 w 885825"/>
                <a:gd name="connsiteY1" fmla="*/ 123825 h 592137"/>
                <a:gd name="connsiteX2" fmla="*/ 831102 w 885825"/>
                <a:gd name="connsiteY2" fmla="*/ 87492 h 592137"/>
                <a:gd name="connsiteX3" fmla="*/ 466725 w 885825"/>
                <a:gd name="connsiteY3" fmla="*/ 490537 h 592137"/>
                <a:gd name="connsiteX4" fmla="*/ 460375 w 885825"/>
                <a:gd name="connsiteY4" fmla="*/ 501650 h 592137"/>
                <a:gd name="connsiteX5" fmla="*/ 449263 w 885825"/>
                <a:gd name="connsiteY5" fmla="*/ 493712 h 592137"/>
                <a:gd name="connsiteX6" fmla="*/ 263525 w 885825"/>
                <a:gd name="connsiteY6" fmla="*/ 425450 h 592137"/>
                <a:gd name="connsiteX7" fmla="*/ 22225 w 885825"/>
                <a:gd name="connsiteY7" fmla="*/ 592137 h 592137"/>
                <a:gd name="connsiteX8" fmla="*/ 0 w 885825"/>
                <a:gd name="connsiteY8" fmla="*/ 561975 h 592137"/>
                <a:gd name="connsiteX9" fmla="*/ 252412 w 885825"/>
                <a:gd name="connsiteY9" fmla="*/ 392112 h 592137"/>
                <a:gd name="connsiteX10" fmla="*/ 260350 w 885825"/>
                <a:gd name="connsiteY10" fmla="*/ 384175 h 592137"/>
                <a:gd name="connsiteX11" fmla="*/ 266700 w 885825"/>
                <a:gd name="connsiteY11" fmla="*/ 388937 h 592137"/>
                <a:gd name="connsiteX12" fmla="*/ 449263 w 885825"/>
                <a:gd name="connsiteY12" fmla="*/ 455612 h 592137"/>
                <a:gd name="connsiteX13" fmla="*/ 804315 w 885825"/>
                <a:gd name="connsiteY13" fmla="*/ 63422 h 592137"/>
                <a:gd name="connsiteX14" fmla="*/ 762000 w 885825"/>
                <a:gd name="connsiteY14" fmla="*/ 25400 h 59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5825" h="592137">
                  <a:moveTo>
                    <a:pt x="885825" y="0"/>
                  </a:moveTo>
                  <a:lnTo>
                    <a:pt x="871538" y="123825"/>
                  </a:lnTo>
                  <a:lnTo>
                    <a:pt x="831102" y="87492"/>
                  </a:lnTo>
                  <a:lnTo>
                    <a:pt x="466725" y="490537"/>
                  </a:lnTo>
                  <a:lnTo>
                    <a:pt x="460375" y="501650"/>
                  </a:lnTo>
                  <a:lnTo>
                    <a:pt x="449263" y="493712"/>
                  </a:lnTo>
                  <a:lnTo>
                    <a:pt x="263525" y="425450"/>
                  </a:lnTo>
                  <a:lnTo>
                    <a:pt x="22225" y="592137"/>
                  </a:lnTo>
                  <a:lnTo>
                    <a:pt x="0" y="561975"/>
                  </a:lnTo>
                  <a:lnTo>
                    <a:pt x="252412" y="392112"/>
                  </a:lnTo>
                  <a:lnTo>
                    <a:pt x="260350" y="384175"/>
                  </a:lnTo>
                  <a:lnTo>
                    <a:pt x="266700" y="388937"/>
                  </a:lnTo>
                  <a:lnTo>
                    <a:pt x="449263" y="455612"/>
                  </a:lnTo>
                  <a:lnTo>
                    <a:pt x="804315" y="63422"/>
                  </a:lnTo>
                  <a:lnTo>
                    <a:pt x="762000" y="254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</p:grpSp>
      <p:cxnSp>
        <p:nvCxnSpPr>
          <p:cNvPr id="158" name="Straight Connector 157"/>
          <p:cNvCxnSpPr/>
          <p:nvPr/>
        </p:nvCxnSpPr>
        <p:spPr>
          <a:xfrm>
            <a:off x="6992422" y="2093318"/>
            <a:ext cx="0" cy="3898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7711282" y="5636194"/>
            <a:ext cx="3956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400" b="1" dirty="0" smtClean="0">
                <a:solidFill>
                  <a:schemeClr val="accent2"/>
                </a:solidFill>
              </a:rPr>
              <a:t>$8K-$34K/YR</a:t>
            </a:r>
            <a:endParaRPr lang="id-ID" sz="5400" b="1" dirty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4427" y="3006341"/>
            <a:ext cx="6898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bg1"/>
                </a:solidFill>
              </a:rPr>
              <a:t>FOOT TRAFFIC			</a:t>
            </a:r>
            <a:r>
              <a:rPr lang="id-ID" b="1" dirty="0" smtClean="0">
                <a:solidFill>
                  <a:schemeClr val="accent1"/>
                </a:solidFill>
              </a:rPr>
              <a:t>1000 VISITORS PER/MO</a:t>
            </a:r>
          </a:p>
          <a:p>
            <a:endParaRPr lang="id-ID" b="1" dirty="0">
              <a:solidFill>
                <a:schemeClr val="accent1"/>
              </a:solidFill>
            </a:endParaRPr>
          </a:p>
          <a:p>
            <a:r>
              <a:rPr lang="id-ID" b="1" dirty="0">
                <a:solidFill>
                  <a:schemeClr val="bg1"/>
                </a:solidFill>
              </a:rPr>
              <a:t>NEW LOYALTY MEMBERS 	</a:t>
            </a:r>
            <a:r>
              <a:rPr lang="id-ID" b="1" dirty="0" smtClean="0">
                <a:solidFill>
                  <a:schemeClr val="bg1"/>
                </a:solidFill>
              </a:rPr>
              <a:t>	</a:t>
            </a:r>
            <a:r>
              <a:rPr lang="id-ID" b="1" dirty="0" smtClean="0">
                <a:solidFill>
                  <a:schemeClr val="accent1"/>
                </a:solidFill>
              </a:rPr>
              <a:t>100 PER/MO</a:t>
            </a:r>
          </a:p>
          <a:p>
            <a:endParaRPr lang="id-ID" b="1" dirty="0">
              <a:solidFill>
                <a:schemeClr val="accent1"/>
              </a:solidFill>
            </a:endParaRPr>
          </a:p>
          <a:p>
            <a:r>
              <a:rPr lang="id-ID" b="1" dirty="0">
                <a:solidFill>
                  <a:schemeClr val="bg1"/>
                </a:solidFill>
              </a:rPr>
              <a:t>AVERAGE SPEND	 	</a:t>
            </a:r>
            <a:r>
              <a:rPr lang="id-ID" b="1" dirty="0" smtClean="0">
                <a:solidFill>
                  <a:schemeClr val="bg1"/>
                </a:solidFill>
              </a:rPr>
              <a:t>	</a:t>
            </a:r>
            <a:r>
              <a:rPr lang="id-ID" b="1" dirty="0" smtClean="0">
                <a:solidFill>
                  <a:schemeClr val="accent1"/>
                </a:solidFill>
              </a:rPr>
              <a:t>$</a:t>
            </a:r>
            <a:r>
              <a:rPr lang="id-ID" b="1" dirty="0">
                <a:solidFill>
                  <a:schemeClr val="accent1"/>
                </a:solidFill>
              </a:rPr>
              <a:t>28 </a:t>
            </a:r>
            <a:r>
              <a:rPr lang="id-ID" b="1" dirty="0">
                <a:solidFill>
                  <a:srgbClr val="2980B9"/>
                </a:solidFill>
              </a:rPr>
              <a:t>PER </a:t>
            </a:r>
            <a:r>
              <a:rPr lang="id-ID" b="1" dirty="0" smtClean="0">
                <a:solidFill>
                  <a:srgbClr val="2980B9"/>
                </a:solidFill>
              </a:rPr>
              <a:t>VISIT</a:t>
            </a:r>
          </a:p>
          <a:p>
            <a:endParaRPr lang="id-ID" b="1" dirty="0">
              <a:solidFill>
                <a:srgbClr val="2980B9"/>
              </a:solidFill>
            </a:endParaRPr>
          </a:p>
          <a:p>
            <a:r>
              <a:rPr lang="id-ID" b="1" dirty="0" smtClean="0">
                <a:solidFill>
                  <a:schemeClr val="bg1"/>
                </a:solidFill>
              </a:rPr>
              <a:t>LOYALTY EFFECT INCREASE</a:t>
            </a:r>
            <a:r>
              <a:rPr lang="id-ID" b="1" dirty="0" smtClean="0">
                <a:solidFill>
                  <a:srgbClr val="2980B9"/>
                </a:solidFill>
              </a:rPr>
              <a:t>		$7-$28 (25-100%) </a:t>
            </a:r>
            <a:endParaRPr lang="en-US" b="1" dirty="0">
              <a:solidFill>
                <a:srgbClr val="2980B9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" y="2027907"/>
            <a:ext cx="697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4"/>
                </a:solidFill>
              </a:rPr>
              <a:t>If only 10% join your loyalty club...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50658" y="5699646"/>
            <a:ext cx="6804473" cy="93295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8" grpId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2C3F50"/>
      </a:accent6>
      <a:hlink>
        <a:srgbClr val="0563C1"/>
      </a:hlink>
      <a:folHlink>
        <a:srgbClr val="954F72"/>
      </a:folHlink>
    </a:clrScheme>
    <a:fontScheme name="Custom 1">
      <a:majorFont>
        <a:latin typeface="Source Sans Pro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11086</TotalTime>
  <Words>323</Words>
  <Application>Microsoft Office PowerPoint</Application>
  <PresentationFormat>Custom</PresentationFormat>
  <Paragraphs>63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SignAddict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AbuSina</dc:creator>
  <cp:lastModifiedBy>Damon Balch</cp:lastModifiedBy>
  <cp:revision>969</cp:revision>
  <dcterms:created xsi:type="dcterms:W3CDTF">2014-09-15T07:14:39Z</dcterms:created>
  <dcterms:modified xsi:type="dcterms:W3CDTF">2016-03-30T04:28:46Z</dcterms:modified>
</cp:coreProperties>
</file>